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9577C57-F9CE-4082-A6B0-0BD0A989AD6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D846000-766D-4DA4-99B0-68DAF9A31BB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1F28EDD-C062-4BD0-AFA9-2CE80EC6C6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719CF2-9E0C-49EC-B2B2-A8D7A3DBCD5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C577649-2C25-4501-A181-03AF8B7D4EC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89DC64F-124B-4F75-B142-DA34FCCE767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60F68B-297E-47CD-BB4E-1904FB61EC6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40178A-1710-47C9-805E-02EDE99B83D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83209EE-C4B1-408B-BFEA-E08791DF97D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76FD04-2697-4F63-9A4A-0A2828A15A2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18DFA8-C64B-4962-B123-83C8772F73A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8228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736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78228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110736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25360" y="-259920"/>
            <a:ext cx="871344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78228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10736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78228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110736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225360" y="-259920"/>
            <a:ext cx="871344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78228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0736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78228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110736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225360" y="-259920"/>
            <a:ext cx="871344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78228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107360" y="160020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78228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1107360" y="3963960"/>
            <a:ext cx="30924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25360" y="-259920"/>
            <a:ext cx="871344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45248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49680" y="396396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49680" y="1600200"/>
            <a:ext cx="468720" cy="215820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963960"/>
            <a:ext cx="960840" cy="2158200"/>
          </a:xfrm>
          <a:prstGeom prst="rect">
            <a:avLst/>
          </a:prstGeom>
        </p:spPr>
        <p:txBody>
          <a:bodyPr lIns="0" rIns="0" tIns="0" bIns="0">
            <a:normAutofit fontScale="5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14" descr=""/>
          <p:cNvPicPr/>
          <p:nvPr/>
        </p:nvPicPr>
        <p:blipFill>
          <a:blip r:embed="rId2"/>
          <a:stretch/>
        </p:blipFill>
        <p:spPr>
          <a:xfrm>
            <a:off x="7592040" y="5572440"/>
            <a:ext cx="1339920" cy="1133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3960" y="4835160"/>
            <a:ext cx="9156960" cy="2021760"/>
          </a:xfrm>
          <a:prstGeom prst="rect">
            <a:avLst/>
          </a:prstGeom>
          <a:solidFill>
            <a:srgbClr val="002b5c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" name="Google Shape;13;p14" descr=""/>
          <p:cNvPicPr/>
          <p:nvPr/>
        </p:nvPicPr>
        <p:blipFill>
          <a:blip r:embed="rId3"/>
          <a:stretch/>
        </p:blipFill>
        <p:spPr>
          <a:xfrm>
            <a:off x="2301120" y="4995360"/>
            <a:ext cx="4547160" cy="121824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-3960" y="4504680"/>
            <a:ext cx="9156960" cy="249840"/>
          </a:xfrm>
          <a:prstGeom prst="rect">
            <a:avLst/>
          </a:prstGeom>
          <a:solidFill>
            <a:srgbClr val="f58025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-3960" y="0"/>
            <a:ext cx="9156960" cy="1031040"/>
          </a:xfrm>
          <a:prstGeom prst="rect">
            <a:avLst/>
          </a:prstGeom>
          <a:solidFill>
            <a:srgbClr val="002b5c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-3960" y="1088640"/>
            <a:ext cx="9156960" cy="123840"/>
          </a:xfrm>
          <a:prstGeom prst="rect">
            <a:avLst/>
          </a:prstGeom>
          <a:solidFill>
            <a:srgbClr val="f58025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" name="Google Shape;67;p16" descr=""/>
          <p:cNvPicPr/>
          <p:nvPr/>
        </p:nvPicPr>
        <p:blipFill>
          <a:blip r:embed="rId2"/>
          <a:stretch/>
        </p:blipFill>
        <p:spPr>
          <a:xfrm>
            <a:off x="7592040" y="5572440"/>
            <a:ext cx="1339920" cy="113364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3960" y="0"/>
            <a:ext cx="9156960" cy="1031040"/>
          </a:xfrm>
          <a:prstGeom prst="rect">
            <a:avLst/>
          </a:prstGeom>
          <a:solidFill>
            <a:srgbClr val="002b5c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-3960" y="1088640"/>
            <a:ext cx="9156960" cy="123840"/>
          </a:xfrm>
          <a:prstGeom prst="rect">
            <a:avLst/>
          </a:prstGeom>
          <a:solidFill>
            <a:srgbClr val="f58025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6" name="Google Shape;122;p18" descr=""/>
          <p:cNvPicPr/>
          <p:nvPr/>
        </p:nvPicPr>
        <p:blipFill>
          <a:blip r:embed="rId2"/>
          <a:stretch/>
        </p:blipFill>
        <p:spPr>
          <a:xfrm>
            <a:off x="7592040" y="5572440"/>
            <a:ext cx="1339920" cy="1133640"/>
          </a:xfrm>
          <a:prstGeom prst="rect">
            <a:avLst/>
          </a:prstGeom>
          <a:ln>
            <a:noFill/>
          </a:ln>
        </p:spPr>
      </p:pic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-3960" y="0"/>
            <a:ext cx="9156960" cy="1031040"/>
          </a:xfrm>
          <a:prstGeom prst="rect">
            <a:avLst/>
          </a:prstGeom>
          <a:solidFill>
            <a:srgbClr val="002b5c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-3960" y="1088640"/>
            <a:ext cx="9156960" cy="123840"/>
          </a:xfrm>
          <a:prstGeom prst="rect">
            <a:avLst/>
          </a:prstGeom>
          <a:solidFill>
            <a:srgbClr val="f58025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67;p16" descr=""/>
          <p:cNvPicPr/>
          <p:nvPr/>
        </p:nvPicPr>
        <p:blipFill>
          <a:blip r:embed="rId2"/>
          <a:stretch/>
        </p:blipFill>
        <p:spPr>
          <a:xfrm>
            <a:off x="7592040" y="5572440"/>
            <a:ext cx="1339920" cy="1133640"/>
          </a:xfrm>
          <a:prstGeom prst="rect">
            <a:avLst/>
          </a:prstGeom>
          <a:ln>
            <a:noFill/>
          </a:ln>
        </p:spPr>
      </p:pic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225360" y="-259920"/>
            <a:ext cx="871344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1467000" y="1600200"/>
            <a:ext cx="960840" cy="452484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40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61320" y="2974680"/>
            <a:ext cx="784548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8b8b8b"/>
                </a:solidFill>
                <a:latin typeface="Times New Roman"/>
                <a:ea typeface="Times New Roman"/>
              </a:rPr>
              <a:t>Noah Niedzwiecki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8b8b8b"/>
                </a:solidFill>
                <a:latin typeface="Times New Roman"/>
                <a:ea typeface="Times New Roman"/>
              </a:rPr>
              <a:t>David Yablick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25280" y="0"/>
            <a:ext cx="7117560" cy="21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2b5c"/>
                </a:solidFill>
                <a:latin typeface="Times New Roman"/>
                <a:ea typeface="Times New Roman"/>
              </a:rPr>
              <a:t> 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en-US" sz="3600" spc="-1" strike="noStrike">
                <a:solidFill>
                  <a:srgbClr val="002b5c"/>
                </a:solidFill>
                <a:latin typeface="Times New Roman"/>
                <a:ea typeface="Times New Roman"/>
              </a:rPr>
              <a:t>Mobile Robotic Arm Controlled Via a Local Web Server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4663440" y="5212080"/>
            <a:ext cx="2376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December 2</a:t>
            </a:r>
            <a:r>
              <a:rPr b="1" lang="en-US" sz="1200" spc="-1" strike="noStrike" baseline="101000">
                <a:solidFill>
                  <a:srgbClr val="ffffff"/>
                </a:solidFill>
                <a:latin typeface="Times New Roman"/>
                <a:ea typeface="Times New Roman"/>
              </a:rPr>
              <a:t>nd</a:t>
            </a:r>
            <a:r>
              <a:rPr b="1" lang="en-US" sz="1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, 2019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1600200"/>
            <a:ext cx="795204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Demo + Conclusion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0" y="129384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Will design custom arm assembly next time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Software runs well, easily scalable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Genuine servos might have been a good idea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Everything works as intended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69800" y="3052080"/>
            <a:ext cx="795204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Arial"/>
              </a:rPr>
              <a:t>Questions?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Outline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57200" y="160020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Goals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Arm Design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Base Design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Electronics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Challenges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Demo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Project Goals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60020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3+ DOF arm on a mobile base</a:t>
            </a:r>
            <a:endParaRPr b="0" lang="en-US" sz="24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Wireless control, either through Bluetooth, WiFi, or some other protocol</a:t>
            </a:r>
            <a:endParaRPr b="0" lang="en-US" sz="24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3D printable parts designed for standard screw sizes</a:t>
            </a:r>
            <a:endParaRPr b="0" lang="en-US" sz="24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Keep the electronics integration as simple as possible</a:t>
            </a:r>
            <a:endParaRPr b="0" lang="en-US" sz="24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Meet Lil’ Servo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57200" y="160020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 rot="5400000">
            <a:off x="-698760" y="2028600"/>
            <a:ext cx="5501160" cy="41259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 rot="5400000">
            <a:off x="4343040" y="2057040"/>
            <a:ext cx="5486760" cy="411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Arm Design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4125600"/>
            <a:ext cx="4114800" cy="273240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0" y="129384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Based of EEZYbotARM 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Designed for MG90S Servos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Printed on the CR-10 in the SPaRC lab (PLA)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Custom forklift design 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Base Design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0" y="129384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Reused sumo-bot platform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Designed by Matthew Castleberry(2018)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Fitted with line sensors and ultrasonic range finders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Continuous servo differential drive 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74320" y="3525120"/>
            <a:ext cx="3657600" cy="18698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846320" y="3525120"/>
            <a:ext cx="3657600" cy="186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Electronics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0" y="129384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Several different wireless communication protocols were considered. The ESP32 SoC made 2.4GHz / 5GHz IEEE 802 the top contender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NodeMCU is an open source IoT platform that can be programmed through the Arduino IDE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Can host its own web server with &lt;50 lines of code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3.3V Logic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4480560"/>
            <a:ext cx="3566160" cy="237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Electronics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0" y="129384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Drok Adjustable Buck Converter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Random 7.2V battery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Custom servo drive board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TP-Link Router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RoboWifi App</a:t>
            </a:r>
            <a:endParaRPr b="0" lang="en-US" sz="26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91440" y="3931920"/>
            <a:ext cx="2791800" cy="27918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6400800" y="1293840"/>
            <a:ext cx="2342880" cy="22860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 rot="5401200">
            <a:off x="2617560" y="3989160"/>
            <a:ext cx="2651040" cy="19882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5110200" y="3657600"/>
            <a:ext cx="366804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25360" y="-258480"/>
            <a:ext cx="871344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Challenges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57200" y="1600200"/>
            <a:ext cx="8336520" cy="42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Arm tolerances</a:t>
            </a:r>
            <a:endParaRPr b="0" lang="en-US" sz="28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Servos fighting each other</a:t>
            </a:r>
            <a:endParaRPr b="0" lang="en-US" sz="28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Jitter</a:t>
            </a:r>
            <a:endParaRPr b="0" lang="en-US" sz="28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Mechanical stability</a:t>
            </a:r>
            <a:endParaRPr b="0" lang="en-US" sz="2800" spc="-1" strike="noStrike">
              <a:latin typeface="Arial"/>
            </a:endParaRPr>
          </a:p>
          <a:p>
            <a:pPr marL="257040" indent="-2559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96280" y="6135480"/>
            <a:ext cx="24512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LibreOffice/6.1.4.2$Windows_X86_64 LibreOffice_project/9d0f32d1f0b509096fd65e0d4bec26ddd1938fd3</Application>
  <Words>1098</Words>
  <Paragraphs>236</Paragraphs>
  <Company>Auburn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2015-09-22T20:54:46Z</dcterms:created>
  <dc:creator>Michael Hamilton</dc:creator>
  <dc:description/>
  <dc:language>en-US</dc:language>
  <cp:lastModifiedBy/>
  <dcterms:modified xsi:type="dcterms:W3CDTF">2019-12-01T16:28:15Z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Auburn University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23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